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9" r:id="rId7"/>
    <p:sldId id="268" r:id="rId8"/>
    <p:sldId id="270" r:id="rId9"/>
    <p:sldId id="260" r:id="rId10"/>
    <p:sldId id="261" r:id="rId11"/>
    <p:sldId id="262"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8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68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3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60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11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20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783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51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21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203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157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10/18/2019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655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marL="0" indent="0">
              <a:buNone/>
            </a:pPr>
            <a:r>
              <a:rPr lang="en-US" b="1" dirty="0" smtClean="0">
                <a:solidFill>
                  <a:srgbClr val="FF0000"/>
                </a:solidFill>
                <a:latin typeface="Times New Roman" pitchFamily="18" charset="0"/>
                <a:ea typeface="Calibri" panose="020F0502020204030204" pitchFamily="34" charset="0"/>
                <a:cs typeface="Times New Roman" pitchFamily="18" charset="0"/>
              </a:rPr>
              <a:t>                     </a:t>
            </a:r>
            <a:r>
              <a:rPr lang="en-US" sz="5400" b="1" i="1" dirty="0" smtClean="0">
                <a:solidFill>
                  <a:schemeClr val="accent4">
                    <a:lumMod val="75000"/>
                  </a:schemeClr>
                </a:solidFill>
                <a:latin typeface="Times New Roman" pitchFamily="18" charset="0"/>
                <a:ea typeface="Calibri" panose="020F0502020204030204" pitchFamily="34" charset="0"/>
                <a:cs typeface="Times New Roman" pitchFamily="18" charset="0"/>
              </a:rPr>
              <a:t>Hemoglobin</a:t>
            </a:r>
            <a:endParaRPr lang="en-US" sz="5400" i="1"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buNone/>
            </a:pPr>
            <a:r>
              <a:rPr lang="en-US" dirty="0" smtClean="0"/>
              <a:t>                    </a:t>
            </a:r>
          </a:p>
          <a:p>
            <a:pPr marL="0" indent="0">
              <a:buNone/>
            </a:pPr>
            <a:r>
              <a:rPr lang="en-US" dirty="0"/>
              <a:t> </a:t>
            </a:r>
            <a:r>
              <a:rPr lang="en-US" dirty="0" smtClean="0"/>
              <a:t>                                </a:t>
            </a:r>
            <a:r>
              <a:rPr lang="en-US" dirty="0" err="1" smtClean="0">
                <a:solidFill>
                  <a:schemeClr val="accent4">
                    <a:lumMod val="75000"/>
                  </a:schemeClr>
                </a:solidFill>
                <a:latin typeface="Times New Roman" pitchFamily="18" charset="0"/>
                <a:cs typeface="Times New Roman" pitchFamily="18" charset="0"/>
              </a:rPr>
              <a:t>Lec</a:t>
            </a:r>
            <a:r>
              <a:rPr lang="en-US" dirty="0" smtClean="0">
                <a:solidFill>
                  <a:schemeClr val="accent4">
                    <a:lumMod val="75000"/>
                  </a:schemeClr>
                </a:solidFill>
                <a:latin typeface="Times New Roman" pitchFamily="18" charset="0"/>
                <a:cs typeface="Times New Roman" pitchFamily="18" charset="0"/>
              </a:rPr>
              <a:t> 2</a:t>
            </a:r>
            <a:endParaRPr lang="en-US"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72869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lgn="just">
              <a:lnSpc>
                <a:spcPct val="107000"/>
              </a:lnSpc>
              <a:spcAft>
                <a:spcPts val="800"/>
              </a:spcAft>
              <a:buNone/>
            </a:pPr>
            <a:r>
              <a:rPr lang="en-US" b="1" u="sng" dirty="0">
                <a:solidFill>
                  <a:srgbClr val="FFFF00"/>
                </a:solidFill>
                <a:latin typeface="Times New Roman" panose="02020603050405020304" pitchFamily="18" charset="0"/>
                <a:ea typeface="Calibri" panose="020F0502020204030204" pitchFamily="34" charset="0"/>
                <a:cs typeface="Arial" panose="020B0604020202020204" pitchFamily="34" charset="0"/>
              </a:rPr>
              <a:t>IRON METABOLISM</a:t>
            </a:r>
            <a:endParaRPr lang="en-US"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when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iron absorbed from small intestine it combine in blood plasma with beta globin (also called</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apotransferrin</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to form </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transferrin</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which then transported in the plasma. The iron is loosely combined with globin molecule and be released to any tissue cells, excess iron in the blood is deposited in all cells of the body but especially in liver and less in the reticuloendothelial cell of bone </a:t>
            </a: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marrow. In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the cell</a:t>
            </a:r>
            <a:r>
              <a:rPr lang="en-US" u="sng"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cytoplasm</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it combine mainly with a protein </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apoferritin</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to form </a:t>
            </a:r>
            <a:r>
              <a:rPr lang="en-US" b="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ferritin</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This iron stored as ferritin is called storage iron.</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Smaller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quantities of the iron in storage pool are stored in an insoluble form </a:t>
            </a: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called</a:t>
            </a:r>
            <a:r>
              <a:rPr lang="en-US" u="sng"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a:t>
            </a:r>
            <a:r>
              <a:rPr lang="en-US" b="1" i="1"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hemosidrine</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accent4">
                  <a:lumMod val="75000"/>
                </a:schemeClr>
              </a:solidFill>
            </a:endParaRPr>
          </a:p>
        </p:txBody>
      </p:sp>
    </p:spTree>
    <p:extLst>
      <p:ext uri="{BB962C8B-B14F-4D97-AF65-F5344CB8AC3E}">
        <p14:creationId xmlns:p14="http://schemas.microsoft.com/office/powerpoint/2010/main" val="305006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algn="just">
              <a:lnSpc>
                <a:spcPct val="107000"/>
              </a:lnSpc>
              <a:spcAft>
                <a:spcPts val="800"/>
              </a:spcAft>
            </a:pP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When the quantity of iron in plasma decrease iron removed from ferritin. The iron is then transported in the form transferrin in the plasma to the proteins of the body where it is needed.</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When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RBCs are destroyed, the hemoglobin released from the cell is ingested by the cell of monocyte –macrophage system (also called </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reticuloendothelial system</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especially spleen and free iron is liberated and stored in the ferritin pool or re-used for formation of hemoglobin. </a:t>
            </a: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708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400" cy="6400800"/>
          </a:xfrm>
        </p:spPr>
        <p:txBody>
          <a:bodyPr>
            <a:normAutofit fontScale="40000" lnSpcReduction="20000"/>
          </a:bodyPr>
          <a:lstStyle/>
          <a:p>
            <a:pPr marL="0" indent="0" algn="just">
              <a:lnSpc>
                <a:spcPct val="120000"/>
              </a:lnSpc>
              <a:spcAft>
                <a:spcPts val="800"/>
              </a:spcAft>
              <a:buNone/>
            </a:pPr>
            <a:r>
              <a:rPr lang="en-US" sz="6000" b="1" u="sng" dirty="0">
                <a:solidFill>
                  <a:srgbClr val="FFFF00"/>
                </a:solidFill>
                <a:latin typeface="Times New Roman" pitchFamily="18" charset="0"/>
                <a:ea typeface="Calibri" panose="020F0502020204030204" pitchFamily="34" charset="0"/>
                <a:cs typeface="Times New Roman" pitchFamily="18" charset="0"/>
              </a:rPr>
              <a:t>Types of hemoglobin according to the chemical attached:</a:t>
            </a:r>
            <a:endParaRPr lang="en-US" sz="6000" dirty="0">
              <a:solidFill>
                <a:srgbClr val="FFFF00"/>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1) </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Oxyhemoglobin Hb</a:t>
            </a:r>
            <a:r>
              <a:rPr lang="en-US" sz="5100" b="1"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O2</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smtClean="0">
                <a:solidFill>
                  <a:schemeClr val="accent4">
                    <a:lumMod val="75000"/>
                  </a:schemeClr>
                </a:solidFill>
                <a:latin typeface="Times New Roman" pitchFamily="18" charset="0"/>
                <a:ea typeface="Calibri" panose="020F0502020204030204" pitchFamily="34" charset="0"/>
                <a:cs typeface="Times New Roman" pitchFamily="18" charset="0"/>
              </a:rPr>
              <a:t>     When </a:t>
            </a: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attached with O</a:t>
            </a:r>
            <a:r>
              <a:rPr lang="en-US" sz="5100"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2 </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and it is mostly present in arterial blood.</a:t>
            </a:r>
          </a:p>
          <a:p>
            <a:pPr marL="0" indent="0" algn="just">
              <a:lnSpc>
                <a:spcPct val="120000"/>
              </a:lnSpc>
              <a:spcAft>
                <a:spcPts val="800"/>
              </a:spcAft>
              <a:buNone/>
            </a:pP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2</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5100" b="1"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Deoxy</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Hb</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p>
          <a:p>
            <a:pPr marL="0" indent="0" algn="just">
              <a:lnSpc>
                <a:spcPct val="120000"/>
              </a:lnSpc>
              <a:spcAft>
                <a:spcPts val="800"/>
              </a:spcAft>
              <a:buNone/>
            </a:pPr>
            <a:r>
              <a:rPr lang="en-US" sz="51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After </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hemoglobin give the O</a:t>
            </a:r>
            <a:r>
              <a:rPr lang="en-US" sz="5100"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2</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hemoglobin called </a:t>
            </a:r>
            <a:r>
              <a:rPr lang="en-US" sz="51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deoxy</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hemoglobin.</a:t>
            </a:r>
          </a:p>
          <a:p>
            <a:pPr marL="0" indent="0" algn="just">
              <a:lnSpc>
                <a:spcPct val="120000"/>
              </a:lnSpc>
              <a:spcAft>
                <a:spcPts val="800"/>
              </a:spcAft>
              <a:buNone/>
            </a:pP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3</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5100" b="1"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Dicarboxy</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Hb (Hb CO</a:t>
            </a:r>
            <a:r>
              <a:rPr lang="en-US" sz="5100" b="1"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2</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4) </a:t>
            </a:r>
            <a:r>
              <a:rPr lang="en-US" sz="5100" b="1"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Carboxy</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Hb (Hb CO)</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smtClean="0">
                <a:solidFill>
                  <a:schemeClr val="accent4">
                    <a:lumMod val="75000"/>
                  </a:schemeClr>
                </a:solidFill>
                <a:latin typeface="Times New Roman" pitchFamily="18" charset="0"/>
                <a:ea typeface="Calibri" panose="020F0502020204030204" pitchFamily="34" charset="0"/>
                <a:cs typeface="Times New Roman" pitchFamily="18" charset="0"/>
              </a:rPr>
              <a:t>   When </a:t>
            </a: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Hb combined with C</a:t>
            </a:r>
            <a:r>
              <a:rPr lang="en-US" sz="5100"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O</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affinity of Hb to combine with Co more than </a:t>
            </a:r>
            <a:r>
              <a:rPr lang="en-US" sz="51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combination with O</a:t>
            </a:r>
            <a:r>
              <a:rPr lang="en-US" sz="5100" baseline="-25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2.</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5) </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Met Hb</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smtClean="0">
                <a:solidFill>
                  <a:schemeClr val="accent4">
                    <a:lumMod val="75000"/>
                  </a:schemeClr>
                </a:solidFill>
                <a:latin typeface="Times New Roman" pitchFamily="18" charset="0"/>
                <a:ea typeface="Calibri" panose="020F0502020204030204" pitchFamily="34" charset="0"/>
                <a:cs typeface="Times New Roman" pitchFamily="18" charset="0"/>
              </a:rPr>
              <a:t>   This </a:t>
            </a: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type occur when expose to drug or food have oxidizing agent such as </a:t>
            </a:r>
            <a:r>
              <a:rPr lang="en-US" sz="5100" dirty="0" smtClean="0">
                <a:solidFill>
                  <a:schemeClr val="accent4">
                    <a:lumMod val="75000"/>
                  </a:schemeClr>
                </a:solidFill>
                <a:latin typeface="Times New Roman" pitchFamily="18" charset="0"/>
                <a:ea typeface="Calibri" panose="020F0502020204030204" pitchFamily="34" charset="0"/>
                <a:cs typeface="Times New Roman" pitchFamily="18" charset="0"/>
              </a:rPr>
              <a:t>   aspirin</a:t>
            </a: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 this material convert ferrous F</a:t>
            </a:r>
            <a:r>
              <a:rPr lang="en-US" sz="5100" baseline="30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to ferric F</a:t>
            </a:r>
            <a:r>
              <a:rPr lang="en-US" sz="5100" baseline="30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endParaRPr lang="en-US" sz="51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5100" dirty="0">
                <a:solidFill>
                  <a:schemeClr val="accent4">
                    <a:lumMod val="75000"/>
                  </a:schemeClr>
                </a:solidFill>
                <a:latin typeface="Times New Roman" pitchFamily="18" charset="0"/>
                <a:ea typeface="Calibri" panose="020F0502020204030204" pitchFamily="34" charset="0"/>
                <a:cs typeface="Times New Roman" pitchFamily="18" charset="0"/>
              </a:rPr>
              <a:t>6) </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Glycosylated Hb (</a:t>
            </a:r>
            <a:r>
              <a:rPr lang="en-US" sz="5100" b="1"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HbAIc</a:t>
            </a:r>
            <a:r>
              <a:rPr lang="en-US" sz="51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in this glucose attached to the terminal </a:t>
            </a:r>
            <a:r>
              <a:rPr lang="en-US" sz="51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valine</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in </a:t>
            </a:r>
            <a:r>
              <a:rPr lang="en-US" sz="51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beta chain of </a:t>
            </a:r>
            <a:r>
              <a:rPr lang="en-US" sz="51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HbA</a:t>
            </a:r>
            <a:r>
              <a:rPr lang="en-US" sz="51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p>
          <a:p>
            <a:endParaRPr lang="en-US" dirty="0">
              <a:solidFill>
                <a:schemeClr val="accent4">
                  <a:lumMod val="75000"/>
                </a:schemeClr>
              </a:solidFill>
            </a:endParaRPr>
          </a:p>
        </p:txBody>
      </p:sp>
    </p:spTree>
    <p:extLst>
      <p:ext uri="{BB962C8B-B14F-4D97-AF65-F5344CB8AC3E}">
        <p14:creationId xmlns:p14="http://schemas.microsoft.com/office/powerpoint/2010/main" val="3751679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spcAft>
                <a:spcPts val="800"/>
              </a:spcAft>
              <a:buNone/>
            </a:pPr>
            <a:r>
              <a:rPr lang="en-US" sz="2800" b="1" u="sng" dirty="0">
                <a:solidFill>
                  <a:srgbClr val="FFFF00"/>
                </a:solidFill>
                <a:latin typeface="Times New Roman" pitchFamily="18" charset="0"/>
                <a:ea typeface="Calibri" panose="020F0502020204030204" pitchFamily="34" charset="0"/>
                <a:cs typeface="Times New Roman" pitchFamily="18" charset="0"/>
              </a:rPr>
              <a:t>Destruction of RBC</a:t>
            </a:r>
            <a:endParaRPr lang="en-US" sz="2800" dirty="0">
              <a:solidFill>
                <a:srgbClr val="FFFF00"/>
              </a:solidFill>
              <a:latin typeface="Times New Roman" pitchFamily="18" charset="0"/>
              <a:ea typeface="Calibri" panose="020F0502020204030204" pitchFamily="34" charset="0"/>
              <a:cs typeface="Times New Roman" pitchFamily="18" charset="0"/>
            </a:endParaRPr>
          </a:p>
          <a:p>
            <a:pPr algn="just">
              <a:spcAft>
                <a:spcPts val="800"/>
              </a:spcAft>
            </a:pPr>
            <a:r>
              <a:rPr lang="en-US" sz="28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Once </a:t>
            </a:r>
            <a:r>
              <a:rPr lang="en-US" sz="28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the cell membrane become fragile, the cell rupture in the circulation, many of RBC break down in spleen where they squeeze through the red pulp through which most of the cell must pass are only 3µm wide while RBC diameter 7.8µm.</a:t>
            </a:r>
          </a:p>
        </p:txBody>
      </p:sp>
    </p:spTree>
    <p:extLst>
      <p:ext uri="{BB962C8B-B14F-4D97-AF65-F5344CB8AC3E}">
        <p14:creationId xmlns:p14="http://schemas.microsoft.com/office/powerpoint/2010/main" val="2171157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609600"/>
            <a:ext cx="8382000" cy="5638800"/>
          </a:xfrm>
        </p:spPr>
      </p:pic>
    </p:spTree>
    <p:extLst>
      <p:ext uri="{BB962C8B-B14F-4D97-AF65-F5344CB8AC3E}">
        <p14:creationId xmlns:p14="http://schemas.microsoft.com/office/powerpoint/2010/main" val="74583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324600"/>
          </a:xfrm>
        </p:spPr>
        <p:txBody>
          <a:bodyPr>
            <a:normAutofit fontScale="47500" lnSpcReduction="20000"/>
          </a:bodyPr>
          <a:lstStyle/>
          <a:p>
            <a:pPr marL="0" indent="0" algn="just">
              <a:lnSpc>
                <a:spcPct val="120000"/>
              </a:lnSpc>
              <a:spcAft>
                <a:spcPts val="800"/>
              </a:spcAft>
              <a:buNone/>
            </a:pPr>
            <a:r>
              <a:rPr lang="en-US" sz="4400" b="1" dirty="0" smtClean="0">
                <a:solidFill>
                  <a:schemeClr val="accent4">
                    <a:lumMod val="75000"/>
                  </a:schemeClr>
                </a:solidFill>
                <a:latin typeface="Times New Roman" pitchFamily="18" charset="0"/>
                <a:ea typeface="Calibri" panose="020F0502020204030204" pitchFamily="34" charset="0"/>
                <a:cs typeface="Times New Roman" pitchFamily="18" charset="0"/>
              </a:rPr>
              <a:t>    </a:t>
            </a:r>
            <a:r>
              <a:rPr lang="en-US" sz="4400" b="1" dirty="0" smtClean="0">
                <a:solidFill>
                  <a:srgbClr val="FFFF00"/>
                </a:solidFill>
                <a:latin typeface="Times New Roman" pitchFamily="18" charset="0"/>
                <a:ea typeface="Calibri" panose="020F0502020204030204" pitchFamily="34" charset="0"/>
                <a:cs typeface="Times New Roman" pitchFamily="18" charset="0"/>
              </a:rPr>
              <a:t>Hemoglobin</a:t>
            </a:r>
            <a:endParaRPr lang="en-US" sz="4400" b="1" dirty="0">
              <a:solidFill>
                <a:srgbClr val="FFFF00"/>
              </a:solidFill>
              <a:latin typeface="Times New Roman" pitchFamily="18" charset="0"/>
              <a:ea typeface="Calibri" panose="020F0502020204030204" pitchFamily="34" charset="0"/>
              <a:cs typeface="Times New Roman" pitchFamily="18" charset="0"/>
            </a:endParaRPr>
          </a:p>
          <a:p>
            <a:pPr algn="just">
              <a:lnSpc>
                <a:spcPct val="120000"/>
              </a:lnSpc>
              <a:spcAft>
                <a:spcPts val="800"/>
              </a:spcAft>
            </a:pPr>
            <a:r>
              <a:rPr lang="en-US" sz="4400" b="1" dirty="0">
                <a:solidFill>
                  <a:schemeClr val="accent4">
                    <a:lumMod val="75000"/>
                  </a:schemeClr>
                </a:solidFill>
                <a:latin typeface="Times New Roman" pitchFamily="18" charset="0"/>
                <a:ea typeface="Calibri" panose="020F0502020204030204" pitchFamily="34" charset="0"/>
                <a:cs typeface="Times New Roman" pitchFamily="18" charset="0"/>
              </a:rPr>
              <a:t>Erythrocyte contains about 280 million hemoglobin molecules which give blood its red color. Hemoglobin forms 80% of the dry weight of RBC</a:t>
            </a:r>
          </a:p>
          <a:p>
            <a:pPr marL="0" indent="0" algn="just">
              <a:lnSpc>
                <a:spcPct val="120000"/>
              </a:lnSpc>
              <a:spcAft>
                <a:spcPts val="800"/>
              </a:spcAft>
              <a:buNone/>
            </a:pPr>
            <a:r>
              <a:rPr lang="en-US" sz="4400" b="1"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4400" b="1" dirty="0" smtClean="0">
                <a:solidFill>
                  <a:srgbClr val="FFFF00"/>
                </a:solidFill>
                <a:latin typeface="Times New Roman" panose="02020603050405020304" pitchFamily="18" charset="0"/>
                <a:ea typeface="Calibri" panose="020F0502020204030204" pitchFamily="34" charset="0"/>
                <a:cs typeface="Times New Roman" pitchFamily="18" charset="0"/>
              </a:rPr>
              <a:t>Structure </a:t>
            </a:r>
            <a:r>
              <a:rPr lang="en-US" sz="4400" b="1" dirty="0">
                <a:solidFill>
                  <a:srgbClr val="FFFF00"/>
                </a:solidFill>
                <a:latin typeface="Times New Roman" panose="02020603050405020304" pitchFamily="18" charset="0"/>
                <a:ea typeface="Calibri" panose="020F0502020204030204" pitchFamily="34" charset="0"/>
                <a:cs typeface="Times New Roman" pitchFamily="18" charset="0"/>
              </a:rPr>
              <a:t>of hemoglobin. </a:t>
            </a:r>
          </a:p>
          <a:p>
            <a:pPr algn="just">
              <a:lnSpc>
                <a:spcPct val="120000"/>
              </a:lnSpc>
              <a:spcAft>
                <a:spcPts val="800"/>
              </a:spcAft>
            </a:pP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Each hemoglobin molecule consists of 4 protein chains called globin, each one is bound to one heme. Heme is an iron-containing </a:t>
            </a:r>
            <a:r>
              <a:rPr lang="en-US" sz="4400" b="1" i="1"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porphyrin</a:t>
            </a:r>
            <a:r>
              <a:rPr lang="en-US" sz="4400" b="1" i="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derivative.</a:t>
            </a: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iron group of heme able to combine with oxygen in the lung and release oxygen in the tissues. Iron in the hemoglobin is in form of ferrous state “Fe</a:t>
            </a:r>
            <a:r>
              <a:rPr lang="en-US" sz="4400" b="1" baseline="30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t>
            </a:r>
          </a:p>
          <a:p>
            <a:pPr algn="just">
              <a:lnSpc>
                <a:spcPct val="120000"/>
              </a:lnSpc>
              <a:spcAft>
                <a:spcPts val="800"/>
              </a:spcAft>
            </a:pP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The most form of Hb in adult human being is hemoglobin A. There is four polypeptides form the globin portion of hemoglobin molecule. It is a combination of two alpha chains and two beta chains. The alpha polypeptide consist of 141 A</a:t>
            </a:r>
            <a:r>
              <a:rPr lang="en-US" sz="4400" b="1"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 </a:t>
            </a: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while the β polypeptide consist of 146 A.A. each chain combined with heme. This type of hemoglobin called adult hemoglobin or </a:t>
            </a:r>
            <a:r>
              <a:rPr lang="en-US" sz="4400" b="1"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4400" b="1"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Hb A).</a:t>
            </a:r>
          </a:p>
          <a:p>
            <a:endParaRPr lang="en-US" b="1" dirty="0">
              <a:solidFill>
                <a:srgbClr val="FFFF00"/>
              </a:solidFill>
            </a:endParaRPr>
          </a:p>
        </p:txBody>
      </p:sp>
    </p:spTree>
    <p:extLst>
      <p:ext uri="{BB962C8B-B14F-4D97-AF65-F5344CB8AC3E}">
        <p14:creationId xmlns:p14="http://schemas.microsoft.com/office/powerpoint/2010/main" val="4154177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emoglob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533400"/>
            <a:ext cx="6858000" cy="579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1647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019800"/>
          </a:xfrm>
        </p:spPr>
        <p:txBody>
          <a:bodyPr>
            <a:normAutofit/>
          </a:bodyPr>
          <a:lstStyle/>
          <a:p>
            <a:pPr algn="just">
              <a:lnSpc>
                <a:spcPct val="107000"/>
              </a:lnSpc>
              <a:spcAft>
                <a:spcPts val="800"/>
              </a:spcAft>
            </a:pP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Because each chain has a heme so there are 4 iron atoms in each hemoglobin molecule each of these can bind with 1 Molecule of O</a:t>
            </a:r>
            <a:r>
              <a:rPr lang="en-US" baseline="-250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2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(or 8 oxygen atoms). Making a total of 4 molecules of O</a:t>
            </a:r>
            <a:r>
              <a:rPr lang="en-US" baseline="-250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2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(or 8 oxygen atoms)</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The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nature of hemoglobin chain determines the binding affinity of Hb for oxygen. Abnormality of chain can alter the physical characteristics of </a:t>
            </a:r>
            <a:r>
              <a:rPr lang="en-US"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Hb. </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accent4">
                  <a:lumMod val="75000"/>
                </a:schemeClr>
              </a:solidFill>
            </a:endParaRPr>
          </a:p>
        </p:txBody>
      </p:sp>
    </p:spTree>
    <p:extLst>
      <p:ext uri="{BB962C8B-B14F-4D97-AF65-F5344CB8AC3E}">
        <p14:creationId xmlns:p14="http://schemas.microsoft.com/office/powerpoint/2010/main" val="1274529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normAutofit fontScale="92500"/>
          </a:bodyPr>
          <a:lstStyle/>
          <a:p>
            <a:pPr algn="just">
              <a:lnSpc>
                <a:spcPct val="107000"/>
              </a:lnSpc>
              <a:spcAft>
                <a:spcPts val="800"/>
              </a:spcAft>
            </a:pPr>
            <a:r>
              <a:rPr lang="en-US" sz="28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In </a:t>
            </a:r>
            <a:r>
              <a:rPr lang="en-US" sz="2800" b="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sickle cell anemia</a:t>
            </a:r>
            <a:r>
              <a:rPr lang="en-US" sz="28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the amino acid </a:t>
            </a:r>
            <a:r>
              <a:rPr lang="en-US" sz="2800" b="1" i="1" dirty="0" err="1">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valine</a:t>
            </a:r>
            <a:r>
              <a:rPr lang="en-US" sz="28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is substituted for </a:t>
            </a:r>
            <a:r>
              <a:rPr lang="en-US" sz="2800"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glutamic acid</a:t>
            </a:r>
            <a:r>
              <a:rPr lang="en-US" sz="28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in the 6th position   of the two beta chains. This type of hemoglobin is called hemoglobin S. When this type of Hb is exposed to low oxygen it forms elongated crystal inside RBC. That are sometimes 15µm in length. This make it almost impossible for the cells to pass through small capillaries, and the spiked ends of crystals are likely to rupture the cell membrane leading to hemolysis and sickle cell anemia</a:t>
            </a:r>
            <a:r>
              <a:rPr lang="en-US" sz="2800"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a:t>
            </a:r>
            <a:endParaRPr lang="en-US" sz="3000" b="1" i="1" u="sng"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3000" b="1" i="1" u="sng"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Note</a:t>
            </a:r>
            <a:r>
              <a:rPr lang="en-US" sz="3000"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Hb F (fetal Hb) present in the blood of Fetus, these Hb will be changed rapidly after birth into Hb A and completed on 6- 12 months. Hb F composed from ‘two α and two γ chain</a:t>
            </a:r>
            <a:r>
              <a:rPr lang="en-US" sz="3000" dirty="0" smtClean="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a:t>
            </a:r>
            <a:endParaRPr lang="en-US" sz="3000"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5692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Desktop\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533400"/>
            <a:ext cx="74676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14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en-US" b="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Thalassemia: </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In thalassemia, the polypeptide chains are normal but produced in decreased amounts or absent due to decreased synthesis. This is because of the defects in the regulatory portion of globin genes. In</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β-thalassemia</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the amount of β-chain is decreased or absent, whereas in </a:t>
            </a:r>
            <a:r>
              <a:rPr lang="en-US" b="1" i="1"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α-thalassemia</a:t>
            </a:r>
            <a:r>
              <a:rPr lang="en-US" dirty="0">
                <a:solidFill>
                  <a:schemeClr val="accent4">
                    <a:lumMod val="75000"/>
                  </a:schemeClr>
                </a:solidFill>
                <a:latin typeface="Times New Roman" panose="02020603050405020304" pitchFamily="18" charset="0"/>
                <a:ea typeface="Calibri" panose="020F0502020204030204" pitchFamily="34" charset="0"/>
                <a:cs typeface="Arial" panose="020B0604020202020204" pitchFamily="34" charset="0"/>
              </a:rPr>
              <a:t>, α- chain is decreased or absent. β-thalassemia is of two types, thalassemia major (Mediterranean anemia or Cooley's anemia) and thalassemia minor (more common).</a:t>
            </a:r>
            <a:endParaRPr lang="en-US" dirty="0">
              <a:solidFill>
                <a:schemeClr val="accent4">
                  <a:lumMod val="75000"/>
                </a:schemeClr>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76489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Desktop\thalassemia-red-blood-cell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7772399"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368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172200"/>
          </a:xfrm>
        </p:spPr>
        <p:txBody>
          <a:bodyPr>
            <a:normAutofit fontScale="40000" lnSpcReduction="20000"/>
          </a:bodyPr>
          <a:lstStyle/>
          <a:p>
            <a:pPr algn="just">
              <a:lnSpc>
                <a:spcPct val="120000"/>
              </a:lnSpc>
              <a:spcAft>
                <a:spcPts val="800"/>
              </a:spcAft>
            </a:pPr>
            <a:r>
              <a:rPr lang="en-US" sz="6000" b="1" u="sng" dirty="0">
                <a:solidFill>
                  <a:srgbClr val="FFFF00"/>
                </a:solidFill>
                <a:latin typeface="Times New Roman" pitchFamily="18" charset="0"/>
                <a:ea typeface="Calibri" panose="020F0502020204030204" pitchFamily="34" charset="0"/>
                <a:cs typeface="Times New Roman" pitchFamily="18" charset="0"/>
              </a:rPr>
              <a:t>Synthesis of hemoglobin</a:t>
            </a:r>
            <a:endParaRPr lang="en-US" sz="6000" dirty="0">
              <a:solidFill>
                <a:srgbClr val="FFFF00"/>
              </a:solidFill>
              <a:latin typeface="Times New Roman" pitchFamily="18" charset="0"/>
              <a:ea typeface="Calibri" panose="020F0502020204030204" pitchFamily="34" charset="0"/>
              <a:cs typeface="Times New Roman" pitchFamily="18" charset="0"/>
            </a:endParaRPr>
          </a:p>
          <a:p>
            <a:pPr marL="0" indent="0">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Hemoglobin synthesis is occur in the cytoplasm of the </a:t>
            </a:r>
            <a:r>
              <a:rPr lang="en-US" sz="6000" dirty="0" err="1"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proerythroblast</a:t>
            </a: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during erythropoiesis. Heme is synthesized in the mitochondria from </a:t>
            </a:r>
            <a:r>
              <a:rPr lang="en-US" sz="60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succinyl</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CoA and glycine</a:t>
            </a:r>
          </a:p>
          <a:p>
            <a:pPr marL="0" indent="0" algn="just">
              <a:lnSpc>
                <a:spcPct val="120000"/>
              </a:lnSpc>
              <a:spcAft>
                <a:spcPts val="800"/>
              </a:spcAft>
              <a:buNone/>
            </a:pP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t>
            </a:r>
          </a:p>
          <a:p>
            <a:pPr marL="0" indent="0" algn="just">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2 </a:t>
            </a:r>
            <a:r>
              <a:rPr lang="en-US" sz="60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succinyl</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-CoA + 2glycine —› </a:t>
            </a:r>
            <a:r>
              <a:rPr lang="en-US" sz="60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pyrole</a:t>
            </a:r>
            <a:endParaRPr lang="en-US" sz="60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II</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4 </a:t>
            </a:r>
            <a:r>
              <a:rPr lang="en-US" sz="6000" dirty="0" err="1">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pyrole</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IX + Fe —› hems</a:t>
            </a:r>
          </a:p>
          <a:p>
            <a:pPr marL="0" indent="0" algn="just">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Globin </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part of hemoglobin is synthesized in the ribosome from </a:t>
            </a: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amino </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acids</a:t>
            </a:r>
          </a:p>
          <a:p>
            <a:pPr marL="0" indent="0" algn="just">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III</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Heme + polypeptide —› hemoglobin chain (α or </a:t>
            </a:r>
            <a:r>
              <a:rPr lang="en-US" sz="6000" baseline="30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β)</a:t>
            </a:r>
            <a:endParaRPr lang="en-US" sz="6000" dirty="0">
              <a:solidFill>
                <a:schemeClr val="accent4">
                  <a:lumMod val="75000"/>
                </a:schemeClr>
              </a:solidFill>
              <a:latin typeface="Times New Roman" pitchFamily="18" charset="0"/>
              <a:ea typeface="Calibri" panose="020F0502020204030204" pitchFamily="34" charset="0"/>
              <a:cs typeface="Times New Roman" pitchFamily="18" charset="0"/>
            </a:endParaRPr>
          </a:p>
          <a:p>
            <a:pPr marL="0" indent="0" algn="just">
              <a:lnSpc>
                <a:spcPct val="120000"/>
              </a:lnSpc>
              <a:spcAft>
                <a:spcPts val="800"/>
              </a:spcAft>
              <a:buNone/>
            </a:pPr>
            <a:r>
              <a:rPr lang="en-US" sz="6000" dirty="0" smtClean="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IV</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   2 α Chain + 2</a:t>
            </a:r>
            <a:r>
              <a:rPr lang="en-US" sz="6000" baseline="30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β </a:t>
            </a:r>
            <a:r>
              <a:rPr lang="en-US" sz="6000" dirty="0">
                <a:solidFill>
                  <a:schemeClr val="accent4">
                    <a:lumMod val="75000"/>
                  </a:schemeClr>
                </a:solidFill>
                <a:latin typeface="Times New Roman" panose="02020603050405020304" pitchFamily="18" charset="0"/>
                <a:ea typeface="Calibri" panose="020F0502020204030204" pitchFamily="34" charset="0"/>
                <a:cs typeface="Times New Roman" pitchFamily="18" charset="0"/>
              </a:rPr>
              <a:t>chain —› hemoglobin A</a:t>
            </a:r>
          </a:p>
          <a:p>
            <a:endParaRPr lang="en-US" dirty="0"/>
          </a:p>
        </p:txBody>
      </p:sp>
    </p:spTree>
    <p:extLst>
      <p:ext uri="{BB962C8B-B14F-4D97-AF65-F5344CB8AC3E}">
        <p14:creationId xmlns:p14="http://schemas.microsoft.com/office/powerpoint/2010/main" val="288114561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870</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Hemoglobin </dc:title>
  <dc:creator>RAFEDA</dc:creator>
  <cp:lastModifiedBy>RAFEDA</cp:lastModifiedBy>
  <cp:revision>18</cp:revision>
  <dcterms:created xsi:type="dcterms:W3CDTF">2006-08-16T00:00:00Z</dcterms:created>
  <dcterms:modified xsi:type="dcterms:W3CDTF">2019-10-18T22:02:55Z</dcterms:modified>
</cp:coreProperties>
</file>